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307" r:id="rId3"/>
    <p:sldId id="278" r:id="rId4"/>
    <p:sldId id="272" r:id="rId5"/>
    <p:sldId id="273" r:id="rId6"/>
    <p:sldId id="313" r:id="rId7"/>
    <p:sldId id="317" r:id="rId8"/>
    <p:sldId id="274" r:id="rId9"/>
    <p:sldId id="311" r:id="rId10"/>
    <p:sldId id="301" r:id="rId11"/>
    <p:sldId id="275" r:id="rId12"/>
    <p:sldId id="314" r:id="rId13"/>
    <p:sldId id="318" r:id="rId14"/>
    <p:sldId id="277" r:id="rId15"/>
    <p:sldId id="310" r:id="rId16"/>
    <p:sldId id="276" r:id="rId17"/>
    <p:sldId id="315" r:id="rId18"/>
    <p:sldId id="309" r:id="rId19"/>
    <p:sldId id="322" r:id="rId20"/>
    <p:sldId id="321" r:id="rId21"/>
    <p:sldId id="290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03C"/>
    <a:srgbClr val="50925E"/>
    <a:srgbClr val="36AC74"/>
    <a:srgbClr val="3B7D23"/>
    <a:srgbClr val="C39F3F"/>
    <a:srgbClr val="004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4"/>
    <p:restoredTop sz="94679"/>
  </p:normalViewPr>
  <p:slideViewPr>
    <p:cSldViewPr snapToGrid="0">
      <p:cViewPr varScale="1">
        <p:scale>
          <a:sx n="67" d="100"/>
          <a:sy n="67" d="100"/>
        </p:scale>
        <p:origin x="3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9D2CD-61BB-6D4B-B4D1-F94F3F7099EB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F684B-069B-6542-88A2-AA99CE433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49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3837-9826-4421-96D5-EC12016F5443}" type="slidenum">
              <a:rPr lang="en-GB" smtClean="0">
                <a:solidFill>
                  <a:prstClr val="black"/>
                </a:solidFill>
                <a:latin typeface="Calibri" panose="020F0502020204030204"/>
              </a:rPr>
              <a:pPr/>
              <a:t>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9687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62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86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7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3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92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69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1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3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4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684B-069B-6542-88A2-AA99CE433018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3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B65ED-55C7-AFEB-6655-57DDD258C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5B9AB4-F885-C08F-8B41-FF259EC01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00524-D4F9-009D-A816-62080E24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8D8FED-C5FC-595E-1223-F9355F8A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8EFAC-1143-D9EF-61B0-8459F9AE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7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19F940-D7E7-8F94-AD14-7236C92C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54328D-7A74-3337-A513-56B5FE460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A34802-09F9-DF6E-20DF-6E0FFA92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682AFC-C131-F2C2-0AC0-06417D64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F5500C-4F7E-51FC-110D-4B91353E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395E9D0-4794-3EAD-5EB1-BB1CB1526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A871D28-727A-0C8D-AD33-C812D76CB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C43377-0687-38E1-FE37-71B05578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FE8665-BD81-E4CE-A9C6-DAC5C846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C08799-C8DA-712B-B0C2-3E14BD10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2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0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3E78AF-C19A-F0AB-F2FB-702D37D7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0FF8EC-D9F8-09E3-B7DA-CC25A22D4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576505-28D9-A2F5-2E04-94C2D931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A592E5-B3E9-F388-AE9F-081464EC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77E83A-60E0-1AE3-308A-41B27562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5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AB8EE7-3265-6279-50B9-47BC44F6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E7FD56-F160-66E3-1CE8-428D1420A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C1E300-7F5D-97D3-0136-F701C4D2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5ED3E1-0B47-706E-6E61-C28EC391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6C07C9-9E7E-8A2F-51F6-7F674365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8B3FD3-46B1-F6C2-8C42-8B1BE113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304D5A-12D0-A43A-93EF-346B4D7E1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BF6F67-22F3-5164-E4C7-1AA65FA90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B1BC9D-690B-EDAB-6700-BE5DEC36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1680C2-5E42-CAAB-6325-BD34177E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586800-F406-C400-046D-088A6756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2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7A341E-539C-E1E2-3D18-21094CE7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72681D-864D-6F16-FA94-055532E84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6BB585-422C-2D38-03E2-3747C4AC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8A75D6-D5E3-8EB0-D2D6-E1751221E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74DE23B-A997-3493-491A-723E6AB3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61A0A7E-142F-1B54-6888-4855F4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86389D9-A899-CB77-9F63-EEB7C4BB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B84D585-44A4-4D50-FED1-78C0AA3E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81FD75-535E-F28C-4D25-67FA70DC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3B31A8A-1486-ECBF-D6EE-8EBE6943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F6A50E6-19B2-41FC-3D92-7FEC0CB3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82AE1FA-7901-98E9-E437-2A549A4E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9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FB8EDD-3DCE-F35A-6D83-04067805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3A45DDE-2C48-AEB4-810D-0596A5E1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8B3646-32F8-0C5D-75BA-F9F0EBD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BB1631-DA2D-9196-21F7-36EDD8B5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CC7040-74F6-995A-1D15-E2D334E62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041AC8-6889-CC06-76D2-47E1D4F36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3691AC0-2387-8417-8AEF-9A34BE91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A1C335-1717-F9CA-FCEC-F30AEE28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3A29EB-592F-DFA3-9908-C790E80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F16917-5602-D5A0-F191-835ABB42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CCCF5B-F75A-0ED3-6D58-E14281629B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86A6EA-675B-DCCA-8748-508013CB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BC8D79-2BB0-CA9B-2F62-4B6B2C81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9AC46B-1BA9-2D7B-1C95-9F254B28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472802-68CF-1B40-D285-D8539F97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29CAC23-1FAC-F2C1-033E-384FB3F6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6F151F-2BB6-165C-7EDF-8C6D9EA6A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50FC4C-92FC-6661-D839-5551F5116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A79F8A-8175-5E42-9FD0-EAF55107DF56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36D277-80F6-C622-8CDB-987CD18DF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5F46B7-545D-FCB9-0A72-4654C770E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2EB73-EE89-614D-B0CE-2CEB56236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36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589D-30CD-4C45-BA00-2369DBB43BB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4E05-A42C-4C7E-A315-71666F080C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www.greeningbishopswaltham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8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hyperlink" Target="mailto:admin@bishopswaltham-pc.gov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32000">
              <a:schemeClr val="accent4">
                <a:lumMod val="40000"/>
                <a:lumOff val="6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Box 3"/>
          <p:cNvSpPr txBox="1"/>
          <p:nvPr/>
        </p:nvSpPr>
        <p:spPr>
          <a:xfrm>
            <a:off x="266699" y="267017"/>
            <a:ext cx="11649075" cy="20570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400" y="2129059"/>
            <a:ext cx="9144000" cy="3843116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A Community Group working with the Parish Council to make our town even better.</a:t>
            </a:r>
            <a:br>
              <a:rPr lang="en-GB" sz="4800" b="1" dirty="0" smtClean="0"/>
            </a:br>
            <a:r>
              <a:rPr lang="en-GB" sz="4800" b="1" dirty="0" smtClean="0"/>
              <a:t/>
            </a:r>
            <a:br>
              <a:rPr lang="en-GB" sz="4800" b="1" dirty="0" smtClean="0"/>
            </a:br>
            <a:endParaRPr lang="en-GB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956800" cy="1655762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693" y="1297543"/>
            <a:ext cx="6338214" cy="858837"/>
          </a:xfrm>
          <a:prstGeom prst="rect">
            <a:avLst/>
          </a:prstGeom>
          <a:solidFill>
            <a:schemeClr val="accent4">
              <a:lumMod val="40000"/>
              <a:lumOff val="60000"/>
              <a:alpha val="33000"/>
            </a:schemeClr>
          </a:solidFill>
        </p:spPr>
      </p:pic>
      <p:pic>
        <p:nvPicPr>
          <p:cNvPr id="7" name="Picture 6" descr="C:\Users\Ellie\AppData\Local\Temp\{FA321680-97B9-4A08-86DE-2A3EAD0BDA78}.t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845" y="267017"/>
            <a:ext cx="1156335" cy="9086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1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F13C22-0609-9FB7-935A-4CDCAA6B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6" y="1742773"/>
            <a:ext cx="11217813" cy="3970130"/>
          </a:xfrm>
        </p:spPr>
        <p:txBody>
          <a:bodyPr>
            <a:normAutofit lnSpcReduction="10000"/>
          </a:bodyPr>
          <a:lstStyle/>
          <a:p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Food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security is a big issue in the UK and we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can all get involved to make a difference.</a:t>
            </a:r>
          </a:p>
          <a:p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Working with Bishop’s Waltham Junior school we aim to support and encourage everyone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</a:rPr>
              <a:t>to grow food in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our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community. </a:t>
            </a:r>
          </a:p>
          <a:p>
            <a:pPr marL="0" indent="0">
              <a:buNone/>
            </a:pPr>
            <a:endParaRPr lang="en-GB" b="0" i="0" u="none" strike="noStrike" dirty="0" smtClean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</a:rPr>
              <a:t>Composting and gardening organically improves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</a:rPr>
              <a:t>soil health. </a:t>
            </a:r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GB" dirty="0">
              <a:solidFill>
                <a:srgbClr val="44494D"/>
              </a:solidFill>
              <a:highlight>
                <a:srgbClr val="F4F0E7"/>
              </a:highlight>
              <a:latin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325" y="-60798"/>
            <a:ext cx="1731310" cy="1731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9B74D9-9680-277C-652A-2092623EB4C3}"/>
              </a:ext>
            </a:extLst>
          </p:cNvPr>
          <p:cNvSpPr txBox="1"/>
          <p:nvPr/>
        </p:nvSpPr>
        <p:spPr>
          <a:xfrm>
            <a:off x="2473404" y="553874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8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Cycle of the Seed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t="11287" r="6648" b="26802"/>
          <a:stretch/>
        </p:blipFill>
        <p:spPr>
          <a:xfrm>
            <a:off x="10526539" y="171998"/>
            <a:ext cx="1514475" cy="1594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19" y="5141450"/>
            <a:ext cx="2058814" cy="1544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b="9950"/>
          <a:stretch/>
        </p:blipFill>
        <p:spPr>
          <a:xfrm>
            <a:off x="6210997" y="5141450"/>
            <a:ext cx="2552700" cy="1518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/>
          <a:stretch/>
        </p:blipFill>
        <p:spPr>
          <a:xfrm>
            <a:off x="10346761" y="4523643"/>
            <a:ext cx="1525906" cy="21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Progress to date</a:t>
            </a:r>
            <a:r>
              <a:rPr lang="en-GB" sz="48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Preparation of the vegetable bed at the Junior School ready to work with the school’s Gardening Club pupils.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Clearing and planting the bed at Jubilee Hall with herbs and edible plants as a demonstration garden.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2525" y="263052"/>
            <a:ext cx="1731310" cy="1731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4102099"/>
            <a:ext cx="1847850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4089399"/>
            <a:ext cx="1857375" cy="2476500"/>
          </a:xfrm>
          <a:prstGeom prst="rect">
            <a:avLst/>
          </a:prstGeom>
        </p:spPr>
      </p:pic>
      <p:pic>
        <p:nvPicPr>
          <p:cNvPr id="9" name="Picture 8" descr="A shovel stuck in dirt&#10;&#10;Description automatically generated">
            <a:extLst>
              <a:ext uri="{FF2B5EF4-FFF2-40B4-BE49-F238E27FC236}">
                <a16:creationId xmlns="" xmlns:a16="http://schemas.microsoft.com/office/drawing/2014/main" id="{AC6F6871-AA10-D667-A82C-E80B4F072A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225"/>
          <a:stretch/>
        </p:blipFill>
        <p:spPr>
          <a:xfrm>
            <a:off x="1574732" y="4144715"/>
            <a:ext cx="2803662" cy="23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000" b="1" dirty="0" smtClean="0">
                <a:solidFill>
                  <a:srgbClr val="C39F3F"/>
                </a:solidFill>
                <a:latin typeface="Roboto" panose="02000000000000000000"/>
              </a:rPr>
              <a:t>Progress to date:</a:t>
            </a:r>
            <a:endParaRPr lang="en-GB" sz="40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Gardening in a Box: sowing Peas in egg boxes with two Cub packs, totalling 60 children.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Seed Swap stall at Rethinking Rubbish event (March 2025)</a:t>
            </a:r>
            <a:endParaRPr lang="en-GB" sz="2400" dirty="0">
              <a:solidFill>
                <a:srgbClr val="C39F3F"/>
              </a:solidFill>
              <a:latin typeface="Roboto" panose="0200000000000000000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2525" y="263052"/>
            <a:ext cx="1731310" cy="1731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b="14604"/>
          <a:stretch/>
        </p:blipFill>
        <p:spPr>
          <a:xfrm>
            <a:off x="1257300" y="3832771"/>
            <a:ext cx="1819275" cy="2654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4067175"/>
            <a:ext cx="4305300" cy="2256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72" y="3832771"/>
            <a:ext cx="2211208" cy="26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F13C22-0609-9FB7-935A-4CDCAA6B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72" y="1907064"/>
            <a:ext cx="11288151" cy="435133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</a:rPr>
              <a:t>As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</a:rPr>
              <a:t>the climate changes there are already serious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implications for our health and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wellbeing. </a:t>
            </a:r>
          </a:p>
          <a:p>
            <a:pPr marL="0" indent="0">
              <a:buNone/>
            </a:pPr>
            <a:endParaRPr lang="en-GB" b="0" i="0" u="none" strike="noStrike" dirty="0" smtClean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Keeping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ourselves active and well, and our properties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undamaged is a priority.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  </a:t>
            </a:r>
            <a:endParaRPr lang="en-GB" b="0" i="0" u="none" strike="noStrike" dirty="0" smtClean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</a:rPr>
              <a:t>We work with a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Health Professional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on how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to keep our community safe in these changing times.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325" y="-60798"/>
            <a:ext cx="1672587" cy="1672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9B74D9-9680-277C-652A-2092623EB4C3}"/>
              </a:ext>
            </a:extLst>
          </p:cNvPr>
          <p:cNvSpPr txBox="1"/>
          <p:nvPr/>
        </p:nvSpPr>
        <p:spPr>
          <a:xfrm>
            <a:off x="2769868" y="168325"/>
            <a:ext cx="6098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Health Impacts of Climate </a:t>
            </a:r>
            <a:r>
              <a:rPr lang="en-GB" sz="4000" b="1" i="0" u="none" strike="noStrike" dirty="0" smtClean="0">
                <a:solidFill>
                  <a:srgbClr val="C39F3F"/>
                </a:solidFill>
                <a:effectLst/>
                <a:latin typeface="Montserrat" pitchFamily="2" charset="77"/>
              </a:rPr>
              <a:t>Change</a:t>
            </a:r>
          </a:p>
          <a:p>
            <a:pPr algn="l"/>
            <a:endParaRPr lang="en-GB" sz="4000" b="1" i="0" u="none" strike="noStrike" dirty="0">
              <a:solidFill>
                <a:srgbClr val="C39F3F"/>
              </a:solidFill>
              <a:effectLst/>
              <a:latin typeface="Montserrat" pitchFamily="2" charset="77"/>
            </a:endParaRPr>
          </a:p>
        </p:txBody>
      </p:sp>
      <p:pic>
        <p:nvPicPr>
          <p:cNvPr id="8" name="Picture 7" descr="A planet earth from space&#10;&#10;Description automatically generated">
            <a:extLst>
              <a:ext uri="{FF2B5EF4-FFF2-40B4-BE49-F238E27FC236}">
                <a16:creationId xmlns="" xmlns:a16="http://schemas.microsoft.com/office/drawing/2014/main" id="{9ACDB15C-56B4-8B23-891B-13A6DBE3E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5" y="168325"/>
            <a:ext cx="1889294" cy="18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Progress to date</a:t>
            </a:r>
            <a:r>
              <a:rPr lang="en-GB" sz="48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Engaged with the Junior School to survey interest in a Bike to School pilot project.</a:t>
            </a:r>
          </a:p>
          <a:p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Over ten bikes repaired at launch event.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Further Bike Doctors scheduled.</a:t>
            </a:r>
          </a:p>
          <a:p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“Terry the Tick” information displayed at launch event.</a:t>
            </a:r>
            <a:endParaRPr lang="en-GB" dirty="0">
              <a:solidFill>
                <a:srgbClr val="C39F3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2950" y="253527"/>
            <a:ext cx="1672587" cy="1672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53" y="2690814"/>
            <a:ext cx="1746647" cy="232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F13C22-0609-9FB7-935A-4CDCAA6B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54" y="1997226"/>
            <a:ext cx="11119339" cy="4351338"/>
          </a:xfrm>
        </p:spPr>
        <p:txBody>
          <a:bodyPr>
            <a:normAutofit/>
          </a:bodyPr>
          <a:lstStyle/>
          <a:p>
            <a:pPr algn="ctr"/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Encouraging everyone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in our community to prevent waste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indent="0" algn="ctr">
              <a:buNone/>
            </a:pP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  </a:t>
            </a:r>
          </a:p>
          <a:p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Rather than recycling waste, this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pillar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focusses on how we actually stop waste occurring in the first place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The Hampshire County Council Waste Prevention Team are supporting the Greening Campaign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</a:rPr>
              <a:t>by training waste prevention community champions.</a:t>
            </a:r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325" y="-60798"/>
            <a:ext cx="1697754" cy="1697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9B74D9-9680-277C-652A-2092623EB4C3}"/>
              </a:ext>
            </a:extLst>
          </p:cNvPr>
          <p:cNvSpPr txBox="1"/>
          <p:nvPr/>
        </p:nvSpPr>
        <p:spPr>
          <a:xfrm>
            <a:off x="2587648" y="250939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54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Waste Prevention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5DDC5E-8029-11BD-77FF-7A9E33C38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8"/>
          <a:stretch/>
        </p:blipFill>
        <p:spPr>
          <a:xfrm>
            <a:off x="10368793" y="192702"/>
            <a:ext cx="1599882" cy="15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Progress to date</a:t>
            </a:r>
            <a:r>
              <a:rPr lang="en-GB" sz="48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1050" y="234477"/>
            <a:ext cx="1697754" cy="1697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575" y="2066925"/>
            <a:ext cx="1009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A trip to Veolia Waste and Energy Recovery plant, Portsmouth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Recycling in Bishop’s Waltham game held with two Cub packs, totalling 60 children (Nov 2024)</a:t>
            </a:r>
          </a:p>
          <a:p>
            <a:endParaRPr lang="en-GB" sz="2400" b="1" dirty="0" smtClean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Over £120 of products sold at the pop up Zero Waste </a:t>
            </a:r>
            <a:endParaRPr lang="en-GB" sz="2400" b="1" dirty="0">
              <a:solidFill>
                <a:srgbClr val="FFC000"/>
              </a:solidFill>
              <a:latin typeface="Roboto" panose="02000000000000000000"/>
            </a:endParaRPr>
          </a:p>
          <a:p>
            <a:r>
              <a:rPr lang="en-GB" sz="2400" b="1" dirty="0">
                <a:solidFill>
                  <a:srgbClr val="FFC000"/>
                </a:solidFill>
                <a:latin typeface="Roboto" panose="02000000000000000000"/>
              </a:rPr>
              <a:t> </a:t>
            </a: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  Refill shop (Oct 2024).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Over 40 Christmas Jumpers swapped at High Street Christmas Fayre.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FFC000"/>
              </a:solidFill>
              <a:latin typeface="Roboto" panose="0200000000000000000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3" b="12201"/>
          <a:stretch/>
        </p:blipFill>
        <p:spPr>
          <a:xfrm>
            <a:off x="9652765" y="4486275"/>
            <a:ext cx="2396359" cy="22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32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Progress to date: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endParaRPr lang="en-GB" dirty="0">
              <a:solidFill>
                <a:srgbClr val="C39F3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1050" y="234477"/>
            <a:ext cx="1697754" cy="1697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2525" y="1731485"/>
            <a:ext cx="9687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C000"/>
                </a:solidFill>
                <a:latin typeface="Roboto" panose="02000000000000000000"/>
              </a:rPr>
              <a:t>Borrow Bag scheme launched March `25 with </a:t>
            </a: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four </a:t>
            </a:r>
            <a:r>
              <a:rPr lang="en-GB" sz="2400" b="1" dirty="0">
                <a:solidFill>
                  <a:srgbClr val="FFC000"/>
                </a:solidFill>
                <a:latin typeface="Roboto" panose="02000000000000000000"/>
              </a:rPr>
              <a:t>shops in the High Street and over 120 bags </a:t>
            </a: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made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C000"/>
                </a:solidFill>
                <a:latin typeface="Roboto" panose="02000000000000000000"/>
              </a:rPr>
              <a:t>Making Sock puppets with 20 Brownies (March `25</a:t>
            </a:r>
            <a:r>
              <a:rPr lang="en-GB" sz="2400" b="1" dirty="0" smtClean="0">
                <a:solidFill>
                  <a:srgbClr val="FFC000"/>
                </a:solidFill>
                <a:latin typeface="Roboto" panose="0200000000000000000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C000"/>
                </a:solidFill>
                <a:latin typeface="Roboto" panose="02000000000000000000"/>
              </a:rPr>
              <a:t>Up-Cycling Tent Material into Pencil Cases workshop with 20 Girl Guides for Sustainable Fashion Badge (March `25)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FFC000"/>
              </a:solidFill>
              <a:latin typeface="Roboto" panose="02000000000000000000"/>
            </a:endParaRP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4572454"/>
            <a:ext cx="1422671" cy="2012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6352"/>
          <a:stretch/>
        </p:blipFill>
        <p:spPr>
          <a:xfrm rot="5400000">
            <a:off x="7674058" y="3981578"/>
            <a:ext cx="2044530" cy="3162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4552991"/>
            <a:ext cx="152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30" y="-31024"/>
            <a:ext cx="8217870" cy="6889024"/>
          </a:xfrm>
        </p:spPr>
      </p:pic>
    </p:spTree>
    <p:extLst>
      <p:ext uri="{BB962C8B-B14F-4D97-AF65-F5344CB8AC3E}">
        <p14:creationId xmlns:p14="http://schemas.microsoft.com/office/powerpoint/2010/main" val="17512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527224"/>
            <a:ext cx="11420213" cy="1405007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32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Sustainable Bishop’s Waltham’s</a:t>
            </a:r>
            <a:br>
              <a:rPr lang="en-GB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32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Juice ITC" panose="04040403040A02020202" pitchFamily="82" charset="0"/>
                <a:ea typeface="Roboto" panose="02000000000000000000" pitchFamily="2" charset="0"/>
                <a:cs typeface="Roboto" panose="02000000000000000000" pitchFamily="2" charset="0"/>
              </a:rPr>
              <a:t>Rethinking </a:t>
            </a:r>
            <a:r>
              <a:rPr lang="en-GB" sz="5400" b="1" dirty="0">
                <a:solidFill>
                  <a:schemeClr val="bg1">
                    <a:lumMod val="95000"/>
                  </a:schemeClr>
                </a:solidFill>
                <a:latin typeface="Juice ITC" panose="04040403040A02020202" pitchFamily="8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Juice ITC" panose="04040403040A02020202" pitchFamily="82" charset="0"/>
                <a:ea typeface="Roboto" panose="02000000000000000000" pitchFamily="2" charset="0"/>
                <a:cs typeface="Roboto" panose="02000000000000000000" pitchFamily="2" charset="0"/>
              </a:rPr>
              <a:t>ubbish !</a:t>
            </a:r>
            <a:b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Juice ITC" panose="04040403040A02020202" pitchFamily="8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Juice ITC" panose="04040403040A02020202" pitchFamily="8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Juice ITC" panose="04040403040A02020202" pitchFamily="8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Up-Cycling Competition Launch</a:t>
            </a: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383193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1050" y="234477"/>
            <a:ext cx="1697754" cy="1697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250" y="2426017"/>
            <a:ext cx="96874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FFC000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A competition to find crafty ways to repurpose what is hard to recycle and difficult to dispose of. </a:t>
            </a:r>
            <a:endParaRPr lang="en-GB" sz="24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Roboto" panose="02000000000000000000"/>
            </a:endParaRPr>
          </a:p>
          <a:p>
            <a:endParaRPr lang="en-GB" sz="2400" b="1" dirty="0">
              <a:solidFill>
                <a:schemeClr val="accent6">
                  <a:lumMod val="60000"/>
                  <a:lumOff val="40000"/>
                </a:schemeClr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For </a:t>
            </a: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the most inspiring ideas to either repurpose obsolete equipment into something useful, or a piece of art </a:t>
            </a:r>
            <a:r>
              <a:rPr lang="en-GB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that will </a:t>
            </a: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stand the test of time</a:t>
            </a:r>
            <a:r>
              <a:rPr lang="en-GB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chemeClr val="bg1"/>
                </a:solidFill>
                <a:latin typeface="Roboto" panose="02000000000000000000"/>
              </a:rPr>
              <a:t>Entries to be judged at our Showcase </a:t>
            </a:r>
          </a:p>
          <a:p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 </a:t>
            </a:r>
            <a:r>
              <a:rPr lang="en-GB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boto" panose="02000000000000000000"/>
              </a:rPr>
              <a:t>  </a:t>
            </a:r>
            <a:r>
              <a:rPr lang="en-GB" sz="2400" b="1" dirty="0" smtClean="0">
                <a:solidFill>
                  <a:schemeClr val="bg1"/>
                </a:solidFill>
                <a:latin typeface="Roboto" panose="02000000000000000000"/>
              </a:rPr>
              <a:t>Event 11</a:t>
            </a:r>
            <a:r>
              <a:rPr lang="en-GB" sz="2400" b="1" baseline="30000" dirty="0" smtClean="0">
                <a:solidFill>
                  <a:schemeClr val="bg1"/>
                </a:solidFill>
                <a:latin typeface="Roboto" panose="02000000000000000000"/>
              </a:rPr>
              <a:t>th</a:t>
            </a:r>
            <a:r>
              <a:rPr lang="en-GB" sz="2400" b="1" dirty="0" smtClean="0">
                <a:solidFill>
                  <a:schemeClr val="bg1"/>
                </a:solidFill>
                <a:latin typeface="Roboto" panose="02000000000000000000"/>
              </a:rPr>
              <a:t> October 2025</a:t>
            </a:r>
            <a:endParaRPr lang="en-GB" sz="2400" b="1" dirty="0">
              <a:solidFill>
                <a:schemeClr val="bg1"/>
              </a:solidFill>
              <a:latin typeface="Roboto" panose="02000000000000000000"/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59C6FC-17E6-1FCB-2B52-B64E9A8B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172" y="1964476"/>
            <a:ext cx="10139952" cy="1882837"/>
          </a:xfrm>
        </p:spPr>
        <p:txBody>
          <a:bodyPr>
            <a:normAutofit/>
          </a:bodyPr>
          <a:lstStyle/>
          <a:p>
            <a:pPr algn="ctr"/>
            <a:r>
              <a:rPr lang="en-GB" sz="4600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Bishop’s Waltham’s</a:t>
            </a:r>
            <a:br>
              <a:rPr lang="en-GB" sz="4600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600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Greening Campaign</a:t>
            </a:r>
            <a:endParaRPr lang="en-GB" sz="4600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DC3D6-F63A-A76C-3C28-6661437E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247" y="2856220"/>
            <a:ext cx="10515600" cy="805033"/>
          </a:xfrm>
        </p:spPr>
        <p:txBody>
          <a:bodyPr/>
          <a:lstStyle/>
          <a:p>
            <a:pPr marL="0" indent="0">
              <a:buNone/>
            </a:pPr>
            <a:endParaRPr lang="en-GB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506FED-BF58-9797-27A1-1FB276043838}"/>
              </a:ext>
            </a:extLst>
          </p:cNvPr>
          <p:cNvGrpSpPr/>
          <p:nvPr/>
        </p:nvGrpSpPr>
        <p:grpSpPr>
          <a:xfrm>
            <a:off x="3066120" y="4120671"/>
            <a:ext cx="7382900" cy="1230297"/>
            <a:chOff x="599343" y="4881729"/>
            <a:chExt cx="7382900" cy="1230297"/>
          </a:xfrm>
        </p:grpSpPr>
        <p:pic>
          <p:nvPicPr>
            <p:cNvPr id="6" name="Picture 5" descr="A gold tree with black background&#10;&#10;Description automatically generated">
              <a:extLst>
                <a:ext uri="{FF2B5EF4-FFF2-40B4-BE49-F238E27FC236}">
                  <a16:creationId xmlns="" xmlns:a16="http://schemas.microsoft.com/office/drawing/2014/main" id="{F1F778A1-2271-D9FB-A713-5854B62B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43" y="4881729"/>
              <a:ext cx="1143000" cy="1143000"/>
            </a:xfrm>
            <a:prstGeom prst="rect">
              <a:avLst/>
            </a:prstGeom>
          </p:spPr>
        </p:pic>
        <p:pic>
          <p:nvPicPr>
            <p:cNvPr id="7" name="Picture 6" descr="A yellow house with a leaf&#10;&#10;Description automatically generated">
              <a:extLst>
                <a:ext uri="{FF2B5EF4-FFF2-40B4-BE49-F238E27FC236}">
                  <a16:creationId xmlns="" xmlns:a16="http://schemas.microsoft.com/office/drawing/2014/main" id="{9E58312A-2C3C-4F57-E107-13F47277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0857" y="4881729"/>
              <a:ext cx="1143000" cy="1143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811149B-B3CD-6C87-73EF-A7096D644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720319" y="4969026"/>
              <a:ext cx="1143000" cy="1143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20C911C-FAEA-384D-F78C-56A395A4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279781" y="4969026"/>
              <a:ext cx="1143000" cy="1143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DE5E688-7E44-29FC-88FA-44BFBDEDF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839243" y="4881729"/>
              <a:ext cx="1143000" cy="1143000"/>
            </a:xfrm>
            <a:prstGeom prst="rect">
              <a:avLst/>
            </a:prstGeom>
          </p:spPr>
        </p:pic>
      </p:grpSp>
      <p:pic>
        <p:nvPicPr>
          <p:cNvPr id="12" name="Picture 11" descr="C:\Users\Ellie\Documents\Climate\Greening BW\GreeningBW.jpg"/>
          <p:cNvPicPr/>
          <p:nvPr/>
        </p:nvPicPr>
        <p:blipFill rotWithShape="1">
          <a:blip r:embed="rId7"/>
          <a:srcRect l="6588" t="5762" r="8235" b="6102"/>
          <a:stretch/>
        </p:blipFill>
        <p:spPr bwMode="auto">
          <a:xfrm>
            <a:off x="203732" y="231173"/>
            <a:ext cx="1702965" cy="23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808" y="913159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C39F3F"/>
                </a:solidFill>
                <a:latin typeface="Roboto" panose="02000000000000000000"/>
              </a:rPr>
              <a:t>Our first major project during 2024 -25 is</a:t>
            </a:r>
            <a:endParaRPr lang="en-GB" sz="3200" b="1" dirty="0">
              <a:solidFill>
                <a:srgbClr val="C39F3F"/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0855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2025</a:t>
            </a:r>
            <a:r>
              <a:rPr lang="en-GB" sz="6000" b="1" dirty="0">
                <a:solidFill>
                  <a:srgbClr val="C39F3F"/>
                </a:solidFill>
                <a:latin typeface="Roboto" panose="02000000000000000000"/>
              </a:rPr>
              <a:t/>
            </a:r>
            <a:br>
              <a:rPr lang="en-GB" sz="6000" b="1" dirty="0">
                <a:solidFill>
                  <a:srgbClr val="C39F3F"/>
                </a:solidFill>
                <a:latin typeface="Roboto" panose="0200000000000000000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Come and find us at: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477500" y="94891"/>
            <a:ext cx="1444200" cy="187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Annual Parish Meeting, Wednesday 23</a:t>
            </a:r>
            <a:r>
              <a:rPr lang="en-GB" sz="2400" b="1" baseline="30000" dirty="0" smtClean="0">
                <a:solidFill>
                  <a:srgbClr val="C39F3F"/>
                </a:solidFill>
                <a:latin typeface="Roboto" panose="02000000000000000000"/>
              </a:rPr>
              <a:t>rd</a:t>
            </a: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 April</a:t>
            </a:r>
          </a:p>
          <a:p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Carnival, Saturday 14</a:t>
            </a:r>
            <a:r>
              <a:rPr lang="en-GB" sz="2400" b="1" baseline="30000" dirty="0" smtClean="0">
                <a:solidFill>
                  <a:srgbClr val="C39F3F"/>
                </a:solidFill>
                <a:latin typeface="Roboto" panose="02000000000000000000"/>
              </a:rPr>
              <a:t>th</a:t>
            </a: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 June</a:t>
            </a:r>
          </a:p>
          <a:p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St Peter’s Country Fayre, Saturday 20</a:t>
            </a:r>
            <a:r>
              <a:rPr lang="en-GB" sz="2400" b="1" baseline="30000" dirty="0" smtClean="0">
                <a:solidFill>
                  <a:srgbClr val="C39F3F"/>
                </a:solidFill>
                <a:latin typeface="Roboto" panose="02000000000000000000"/>
              </a:rPr>
              <a:t>th</a:t>
            </a: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  September </a:t>
            </a:r>
          </a:p>
          <a:p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Greening Campaign Showcase Event, Saturday 11</a:t>
            </a:r>
            <a:r>
              <a:rPr lang="en-GB" sz="2400" b="1" baseline="30000" dirty="0" smtClean="0">
                <a:solidFill>
                  <a:srgbClr val="C39F3F"/>
                </a:solidFill>
                <a:latin typeface="Roboto" panose="02000000000000000000"/>
              </a:rPr>
              <a:t>th</a:t>
            </a: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 October</a:t>
            </a:r>
          </a:p>
          <a:p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High Street Christmas Fayre, Thursday 27</a:t>
            </a:r>
            <a:r>
              <a:rPr lang="en-GB" sz="2400" b="1" baseline="30000" dirty="0" smtClean="0">
                <a:solidFill>
                  <a:srgbClr val="C39F3F"/>
                </a:solidFill>
                <a:latin typeface="Roboto" panose="02000000000000000000"/>
              </a:rPr>
              <a:t>th</a:t>
            </a: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 November</a:t>
            </a:r>
          </a:p>
          <a:p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endParaRPr lang="en-GB" dirty="0">
              <a:solidFill>
                <a:srgbClr val="C39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C1A8E33-38DF-7BB6-D12C-0225CD5E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8885E5-9322-17BC-2EF8-8F93D033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394897"/>
            <a:ext cx="11996458" cy="1325563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Bishop’s Waltham’s Greening Campaign</a:t>
            </a:r>
            <a:endParaRPr lang="en-GB" sz="36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A27EA5-00C7-B8C8-0237-687D4D67B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006" y="1662427"/>
            <a:ext cx="10515600" cy="805033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 out more at: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2E38B0-E6A0-15B9-52F5-EB4F64970DB8}"/>
              </a:ext>
            </a:extLst>
          </p:cNvPr>
          <p:cNvSpPr txBox="1"/>
          <p:nvPr/>
        </p:nvSpPr>
        <p:spPr>
          <a:xfrm>
            <a:off x="1555446" y="2598455"/>
            <a:ext cx="10128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www.greeningbishopswaltham.uk</a:t>
            </a:r>
            <a:endParaRPr lang="en-GB" sz="36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GB" sz="3600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Facebook </a:t>
            </a:r>
            <a:r>
              <a:rPr lang="en-GB" sz="3600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Greening </a:t>
            </a:r>
            <a:r>
              <a:rPr lang="en-GB" sz="3600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Bishop’s Waltham</a:t>
            </a:r>
            <a:endParaRPr lang="en-GB" sz="3600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282E2F8-D4C8-4856-54A7-3610D521B3F5}"/>
              </a:ext>
            </a:extLst>
          </p:cNvPr>
          <p:cNvGrpSpPr/>
          <p:nvPr/>
        </p:nvGrpSpPr>
        <p:grpSpPr>
          <a:xfrm>
            <a:off x="2757006" y="4783209"/>
            <a:ext cx="7382900" cy="1230297"/>
            <a:chOff x="599343" y="4881729"/>
            <a:chExt cx="7382900" cy="1230297"/>
          </a:xfrm>
        </p:grpSpPr>
        <p:pic>
          <p:nvPicPr>
            <p:cNvPr id="6" name="Picture 5" descr="A gold tree with black background&#10;&#10;Description automatically generated">
              <a:extLst>
                <a:ext uri="{FF2B5EF4-FFF2-40B4-BE49-F238E27FC236}">
                  <a16:creationId xmlns="" xmlns:a16="http://schemas.microsoft.com/office/drawing/2014/main" id="{5D45B42D-50C5-C0EF-0AB9-57711B13E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43" y="4881729"/>
              <a:ext cx="1143000" cy="1143000"/>
            </a:xfrm>
            <a:prstGeom prst="rect">
              <a:avLst/>
            </a:prstGeom>
          </p:spPr>
        </p:pic>
        <p:pic>
          <p:nvPicPr>
            <p:cNvPr id="7" name="Picture 6" descr="A yellow house with a leaf&#10;&#10;Description automatically generated">
              <a:extLst>
                <a:ext uri="{FF2B5EF4-FFF2-40B4-BE49-F238E27FC236}">
                  <a16:creationId xmlns="" xmlns:a16="http://schemas.microsoft.com/office/drawing/2014/main" id="{038672C5-111A-4638-276B-E3795115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0857" y="4881729"/>
              <a:ext cx="1143000" cy="1143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53CEF3F-034A-37D8-DF93-D728A2530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720319" y="4969026"/>
              <a:ext cx="1143000" cy="1143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A0E9412-4ADA-D08E-ACC5-25E41EC8B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279781" y="4969026"/>
              <a:ext cx="1143000" cy="1143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FC8002B-1EBC-E9D8-5EBF-84655AAE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839243" y="4881729"/>
              <a:ext cx="1143000" cy="1143000"/>
            </a:xfrm>
            <a:prstGeom prst="rect">
              <a:avLst/>
            </a:prstGeom>
          </p:spPr>
        </p:pic>
      </p:grpSp>
      <p:pic>
        <p:nvPicPr>
          <p:cNvPr id="12" name="Picture 11" descr="C:\Users\Ellie\Documents\Climate\Greening BW\GreeningBW.jpg"/>
          <p:cNvPicPr/>
          <p:nvPr/>
        </p:nvPicPr>
        <p:blipFill rotWithShape="1">
          <a:blip r:embed="rId8"/>
          <a:srcRect l="6588" t="5762" r="8235" b="6102"/>
          <a:stretch/>
        </p:blipFill>
        <p:spPr bwMode="auto">
          <a:xfrm>
            <a:off x="10712741" y="94890"/>
            <a:ext cx="1208960" cy="162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4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tree with black background&#10;&#10;Description automatically generated">
            <a:extLst>
              <a:ext uri="{FF2B5EF4-FFF2-40B4-BE49-F238E27FC236}">
                <a16:creationId xmlns="" xmlns:a16="http://schemas.microsoft.com/office/drawing/2014/main" id="{E0838365-530D-0260-BD1B-95BE4BB2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3" y="1061830"/>
            <a:ext cx="932487" cy="9324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6EBE9B5-1BDF-F3DB-9240-A5877C2C89A6}"/>
              </a:ext>
            </a:extLst>
          </p:cNvPr>
          <p:cNvSpPr txBox="1">
            <a:spLocks/>
          </p:cNvSpPr>
          <p:nvPr/>
        </p:nvSpPr>
        <p:spPr>
          <a:xfrm>
            <a:off x="1773265" y="1219581"/>
            <a:ext cx="6125894" cy="774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solidFill>
                  <a:srgbClr val="C39F3F"/>
                </a:solidFill>
                <a:latin typeface="Montserrat" panose="020F0502020204030204" pitchFamily="34" charset="0"/>
              </a:rPr>
              <a:t>Space for 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B1580D6-6973-ACD3-D550-DDF543927C7D}"/>
              </a:ext>
            </a:extLst>
          </p:cNvPr>
          <p:cNvSpPr txBox="1"/>
          <p:nvPr/>
        </p:nvSpPr>
        <p:spPr>
          <a:xfrm>
            <a:off x="1773265" y="2288135"/>
            <a:ext cx="9426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Energy Efficient Warmer Homes</a:t>
            </a:r>
          </a:p>
        </p:txBody>
      </p:sp>
      <p:pic>
        <p:nvPicPr>
          <p:cNvPr id="9" name="Picture 8" descr="A yellow house with a leaf&#10;&#10;Description automatically generated">
            <a:extLst>
              <a:ext uri="{FF2B5EF4-FFF2-40B4-BE49-F238E27FC236}">
                <a16:creationId xmlns="" xmlns:a16="http://schemas.microsoft.com/office/drawing/2014/main" id="{AD5616F9-7AF2-DE99-331C-457DAA2F5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3" y="2245415"/>
            <a:ext cx="932487" cy="932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B92363-B41F-1679-5335-7F75FC2F08F9}"/>
              </a:ext>
            </a:extLst>
          </p:cNvPr>
          <p:cNvSpPr txBox="1"/>
          <p:nvPr/>
        </p:nvSpPr>
        <p:spPr>
          <a:xfrm>
            <a:off x="1773265" y="3463890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Cycle of the Seed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3D934B-C104-CC3A-E7A1-41E051C44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4239" y="3401943"/>
            <a:ext cx="951831" cy="951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4A4BC73-43ED-EDF2-B948-7B1CEEA8B2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4239" y="4572000"/>
            <a:ext cx="951831" cy="951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8A7738A-6CC3-CB42-6D86-A5A964DAAA0C}"/>
              </a:ext>
            </a:extLst>
          </p:cNvPr>
          <p:cNvSpPr txBox="1"/>
          <p:nvPr/>
        </p:nvSpPr>
        <p:spPr>
          <a:xfrm>
            <a:off x="1773265" y="4597026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Waste Prevention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7DC362-714D-38DD-A7AD-823E6843A7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4239" y="5715000"/>
            <a:ext cx="951831" cy="951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FF71B32-15CB-3C28-A60E-5B3BB9D0A39A}"/>
              </a:ext>
            </a:extLst>
          </p:cNvPr>
          <p:cNvSpPr txBox="1"/>
          <p:nvPr/>
        </p:nvSpPr>
        <p:spPr>
          <a:xfrm>
            <a:off x="1773265" y="5715000"/>
            <a:ext cx="9703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Health Impacts of Climate 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7046005-032F-30F4-C81F-3B6AE337F871}"/>
              </a:ext>
            </a:extLst>
          </p:cNvPr>
          <p:cNvSpPr txBox="1"/>
          <p:nvPr/>
        </p:nvSpPr>
        <p:spPr>
          <a:xfrm>
            <a:off x="1873933" y="207183"/>
            <a:ext cx="9426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8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The </a:t>
            </a:r>
            <a:r>
              <a:rPr lang="en-GB" sz="4800" b="1" i="0" u="none" strike="noStrike" dirty="0" smtClean="0">
                <a:solidFill>
                  <a:srgbClr val="C39F3F"/>
                </a:solidFill>
                <a:effectLst/>
                <a:latin typeface="Montserrat" pitchFamily="2" charset="77"/>
              </a:rPr>
              <a:t>Five </a:t>
            </a:r>
            <a:r>
              <a:rPr lang="en-GB" sz="48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Greening Pillars</a:t>
            </a:r>
          </a:p>
        </p:txBody>
      </p:sp>
    </p:spTree>
    <p:extLst>
      <p:ext uri="{BB962C8B-B14F-4D97-AF65-F5344CB8AC3E}">
        <p14:creationId xmlns:p14="http://schemas.microsoft.com/office/powerpoint/2010/main" val="18772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0D80F9-BB69-C0DF-F40C-5AAD7558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84" y="2378075"/>
            <a:ext cx="11725792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elping nature -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Hampshire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Isle of Wight Wildlife Trust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can make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real difference for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nature in our community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en-GB" dirty="0" smtClean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Increasing biodiversity and capturing carbon through nature. </a:t>
            </a:r>
            <a:endParaRPr lang="en-GB" dirty="0" smtClean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Mapping and 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improving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existing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habitats, creating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habitats,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linking them together with wildlife corridors.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GB" dirty="0"/>
          </a:p>
        </p:txBody>
      </p:sp>
      <p:pic>
        <p:nvPicPr>
          <p:cNvPr id="5" name="Picture 4" descr="A gold tree with black background&#10;&#10;Description automatically generated">
            <a:extLst>
              <a:ext uri="{FF2B5EF4-FFF2-40B4-BE49-F238E27FC236}">
                <a16:creationId xmlns="" xmlns:a16="http://schemas.microsoft.com/office/drawing/2014/main" id="{E0838365-530D-0260-BD1B-95BE4BB2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4" y="256556"/>
            <a:ext cx="1212801" cy="121280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6EBE9B5-1BDF-F3DB-9240-A5877C2C89A6}"/>
              </a:ext>
            </a:extLst>
          </p:cNvPr>
          <p:cNvSpPr txBox="1">
            <a:spLocks/>
          </p:cNvSpPr>
          <p:nvPr/>
        </p:nvSpPr>
        <p:spPr>
          <a:xfrm>
            <a:off x="2153815" y="535369"/>
            <a:ext cx="4171484" cy="93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>
                <a:solidFill>
                  <a:srgbClr val="C39F3F"/>
                </a:solidFill>
                <a:latin typeface="Montserrat" panose="020F0502020204030204" pitchFamily="34" charset="0"/>
              </a:rPr>
              <a:t>Space for nature</a:t>
            </a:r>
          </a:p>
        </p:txBody>
      </p:sp>
      <p:pic>
        <p:nvPicPr>
          <p:cNvPr id="8" name="Picture 7" descr="A group of people standing in a grassy area&#10;&#10;Description automatically generated">
            <a:extLst>
              <a:ext uri="{FF2B5EF4-FFF2-40B4-BE49-F238E27FC236}">
                <a16:creationId xmlns="" xmlns:a16="http://schemas.microsoft.com/office/drawing/2014/main" id="{FA87AA9B-500A-56A9-1DB5-3EC4ED180C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82"/>
          <a:stretch/>
        </p:blipFill>
        <p:spPr>
          <a:xfrm>
            <a:off x="9183565" y="256556"/>
            <a:ext cx="2686051" cy="21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Progress to date</a:t>
            </a:r>
            <a:r>
              <a:rPr lang="en-GB" sz="48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668000" y="228680"/>
            <a:ext cx="1253700" cy="159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Mapping of open spaces to identify potential to support more wildlife.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39F3F"/>
                </a:solidFill>
                <a:latin typeface="Roboto" panose="02000000000000000000"/>
              </a:rPr>
              <a:t>Locally sourced wildflower seeds given away at launch event.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C39F3F"/>
              </a:solidFill>
            </a:endParaRPr>
          </a:p>
        </p:txBody>
      </p:sp>
      <p:pic>
        <p:nvPicPr>
          <p:cNvPr id="5" name="Picture 4" descr="A gold tree with black background&#10;&#10;Description automatically generated">
            <a:extLst>
              <a:ext uri="{FF2B5EF4-FFF2-40B4-BE49-F238E27FC236}">
                <a16:creationId xmlns="" xmlns:a16="http://schemas.microsoft.com/office/drawing/2014/main" id="{E0838365-530D-0260-BD1B-95BE4BB2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478734"/>
            <a:ext cx="1212801" cy="121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5" y="3518996"/>
            <a:ext cx="2300288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52" y="3490421"/>
            <a:ext cx="234315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4575" y="3466117"/>
            <a:ext cx="234315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260" y="3466117"/>
            <a:ext cx="2196406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Progress to date: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Over 40 tree saplings given away to residents (Nov `24).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Foraging and Local Folklore Walk held in Bishop’s Waltham (Feb `25).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C39F3F"/>
              </a:solidFill>
            </a:endParaRPr>
          </a:p>
        </p:txBody>
      </p:sp>
      <p:pic>
        <p:nvPicPr>
          <p:cNvPr id="5" name="Picture 4" descr="A gold tree with black background&#10;&#10;Description automatically generated">
            <a:extLst>
              <a:ext uri="{FF2B5EF4-FFF2-40B4-BE49-F238E27FC236}">
                <a16:creationId xmlns="" xmlns:a16="http://schemas.microsoft.com/office/drawing/2014/main" id="{E0838365-530D-0260-BD1B-95BE4BB2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478734"/>
            <a:ext cx="1212801" cy="121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r="5809"/>
          <a:stretch/>
        </p:blipFill>
        <p:spPr>
          <a:xfrm>
            <a:off x="761999" y="3941742"/>
            <a:ext cx="2886075" cy="1902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31" y="3921551"/>
            <a:ext cx="2228851" cy="1982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13" y="3921551"/>
            <a:ext cx="2227712" cy="2041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3941742"/>
            <a:ext cx="2690546" cy="20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F13C22-0609-9FB7-935A-4CDCAA6B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6" y="1571363"/>
            <a:ext cx="11302219" cy="4800861"/>
          </a:xfrm>
        </p:spPr>
        <p:txBody>
          <a:bodyPr>
            <a:normAutofit/>
          </a:bodyPr>
          <a:lstStyle/>
          <a:p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Reducing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energy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usage and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</a:t>
            </a:r>
            <a:r>
              <a:rPr lang="en-GB" baseline="-25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output to 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mitigate against climate change. </a:t>
            </a:r>
          </a:p>
          <a:p>
            <a:pPr marL="0" indent="0">
              <a:buNone/>
            </a:pPr>
            <a:endParaRPr lang="en-GB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t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 Thermal Imaging Camera you can s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ee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the heat loss and draughts 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are, which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enables you to 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 energy saving investments.</a:t>
            </a:r>
            <a:endParaRPr lang="en-GB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b="0" i="0" u="none" strike="noStrike" dirty="0">
              <a:solidFill>
                <a:srgbClr val="C39F3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Advic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and information on </a:t>
            </a:r>
            <a:r>
              <a:rPr lang="en-GB" b="0" i="0" u="none" strike="noStrike" dirty="0" smtClean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grants for insulation </a:t>
            </a:r>
            <a:r>
              <a:rPr lang="en-GB" b="0" i="0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reduce energy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loss from </a:t>
            </a:r>
            <a:r>
              <a:rPr lang="en-GB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</a:t>
            </a:r>
            <a:r>
              <a:rPr lang="en-GB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Sustainability Centre and the Environment Centre . </a:t>
            </a:r>
            <a:endParaRPr lang="en-GB" dirty="0">
              <a:solidFill>
                <a:srgbClr val="44494D"/>
              </a:solidFill>
              <a:highlight>
                <a:srgbClr val="F4F0E7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485DAD-4E33-7983-E1D7-B880B11D0A94}"/>
              </a:ext>
            </a:extLst>
          </p:cNvPr>
          <p:cNvSpPr txBox="1"/>
          <p:nvPr/>
        </p:nvSpPr>
        <p:spPr>
          <a:xfrm>
            <a:off x="2526473" y="153024"/>
            <a:ext cx="609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Energy Efficient </a:t>
            </a:r>
            <a:endParaRPr lang="en-GB" sz="4000" b="1" i="0" u="none" strike="noStrike" dirty="0" smtClean="0">
              <a:solidFill>
                <a:srgbClr val="C39F3F"/>
              </a:solidFill>
              <a:effectLst/>
              <a:latin typeface="Montserrat" pitchFamily="2" charset="77"/>
            </a:endParaRPr>
          </a:p>
          <a:p>
            <a:pPr algn="l"/>
            <a:r>
              <a:rPr lang="en-GB" sz="4000" b="1" i="0" u="none" strike="noStrike" dirty="0" smtClean="0">
                <a:solidFill>
                  <a:srgbClr val="C39F3F"/>
                </a:solidFill>
                <a:effectLst/>
                <a:latin typeface="Montserrat" pitchFamily="2" charset="77"/>
              </a:rPr>
              <a:t>Warmer </a:t>
            </a:r>
            <a:r>
              <a: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rPr>
              <a:t>Homes</a:t>
            </a:r>
          </a:p>
        </p:txBody>
      </p:sp>
      <p:pic>
        <p:nvPicPr>
          <p:cNvPr id="7" name="Picture 6" descr="A yellow house with a leaf&#10;&#10;Description automatically generated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6" y="-60797"/>
            <a:ext cx="1537260" cy="1537260"/>
          </a:xfrm>
          <a:prstGeom prst="rect">
            <a:avLst/>
          </a:prstGeom>
        </p:spPr>
      </p:pic>
      <p:pic>
        <p:nvPicPr>
          <p:cNvPr id="4" name="Picture 3" descr="A multi-colored house with a heat map&#10;&#10;Description automatically generated with medium confidence">
            <a:extLst>
              <a:ext uri="{FF2B5EF4-FFF2-40B4-BE49-F238E27FC236}">
                <a16:creationId xmlns="" xmlns:a16="http://schemas.microsoft.com/office/drawing/2014/main" id="{E4AEA67B-2199-79EF-AF03-C811E56F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397" y="235564"/>
            <a:ext cx="2061277" cy="12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E563BA6-082C-84D6-68F4-D16B1430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AD516-55B4-4468-5608-C478FE89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87" y="104888"/>
            <a:ext cx="11420213" cy="149700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GB" sz="3200" b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800" b="1" dirty="0" smtClean="0">
                <a:solidFill>
                  <a:srgbClr val="C39F3F"/>
                </a:solidFill>
                <a:latin typeface="Roboto" panose="02000000000000000000"/>
              </a:rPr>
              <a:t>Progress to date</a:t>
            </a:r>
            <a:r>
              <a:rPr lang="en-GB" sz="4800" b="1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GB" sz="4800" b="1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C:\Users\Ellie\Documents\Climate\Greening BW\GreeningBW.jpg"/>
          <p:cNvPicPr/>
          <p:nvPr/>
        </p:nvPicPr>
        <p:blipFill rotWithShape="1">
          <a:blip r:embed="rId3"/>
          <a:srcRect l="6588" t="5762" r="8235" b="6102"/>
          <a:stretch/>
        </p:blipFill>
        <p:spPr bwMode="auto">
          <a:xfrm>
            <a:off x="10925666" y="94891"/>
            <a:ext cx="996034" cy="12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52525" y="1781175"/>
            <a:ext cx="994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 smtClean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Over 50 homes surveyed with thermal imaging camera (winter 2024-25).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39F3F"/>
                </a:solidFill>
                <a:latin typeface="Roboto" panose="02000000000000000000"/>
              </a:rPr>
              <a:t>An online “Home Hacks” energy saving advice seminar held.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C39F3F"/>
                </a:solidFill>
                <a:latin typeface="Roboto" panose="02000000000000000000"/>
              </a:rPr>
              <a:t>Radiator Foils and draught excluders given to residents experiencing fuel poverty.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C39F3F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C39F3F"/>
                </a:solidFill>
                <a:latin typeface="Roboto" panose="02000000000000000000"/>
              </a:rPr>
              <a:t>An insulation game and thermal imaging demonstration delivered to two Cub packs, totalling 60 children.</a:t>
            </a:r>
            <a:endParaRPr lang="en-GB" sz="2400" dirty="0">
              <a:solidFill>
                <a:srgbClr val="C39F3F"/>
              </a:solidFill>
              <a:latin typeface="Roboto" panose="02000000000000000000"/>
            </a:endParaRPr>
          </a:p>
        </p:txBody>
      </p:sp>
      <p:pic>
        <p:nvPicPr>
          <p:cNvPr id="5" name="Picture 4" descr="A yellow house with a leaf&#10;&#10;Description automatically generated">
            <a:extLst>
              <a:ext uri="{FF2B5EF4-FFF2-40B4-BE49-F238E27FC236}">
                <a16:creationId xmlns="" xmlns:a16="http://schemas.microsoft.com/office/drawing/2014/main" id="{11DAC9F4-2057-33FC-CFFC-55B1CD30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51" y="243915"/>
            <a:ext cx="1537260" cy="15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2D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82FB754-4932-9251-F4CE-1E701381C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house with a leaf&#10;&#10;Description automatically generated">
            <a:extLst>
              <a:ext uri="{FF2B5EF4-FFF2-40B4-BE49-F238E27FC236}">
                <a16:creationId xmlns="" xmlns:a16="http://schemas.microsoft.com/office/drawing/2014/main" id="{3707CB10-537B-B42F-EC49-8BF842ED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5" y="94890"/>
            <a:ext cx="1843057" cy="18430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A0C87C4-55BA-C0E0-7A1A-38574A92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290" y="93712"/>
            <a:ext cx="8576451" cy="1325563"/>
          </a:xfrm>
        </p:spPr>
        <p:txBody>
          <a:bodyPr>
            <a:normAutofit/>
          </a:bodyPr>
          <a:lstStyle/>
          <a:p>
            <a:pPr algn="ctr"/>
            <a:r>
              <a:rPr lang="en-GB" sz="4600" dirty="0" smtClean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Bishop’s Waltham</a:t>
            </a:r>
            <a:endParaRPr lang="en-GB" sz="4600" dirty="0">
              <a:solidFill>
                <a:srgbClr val="C39F3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565120A-83B0-9BC4-C63D-A473AACA6967}"/>
              </a:ext>
            </a:extLst>
          </p:cNvPr>
          <p:cNvGrpSpPr/>
          <p:nvPr/>
        </p:nvGrpSpPr>
        <p:grpSpPr>
          <a:xfrm>
            <a:off x="64062" y="1065332"/>
            <a:ext cx="12063875" cy="5351711"/>
            <a:chOff x="185057" y="1571590"/>
            <a:chExt cx="12063875" cy="5351711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C248D65-A698-8832-B2D9-A20C8442A707}"/>
                </a:ext>
              </a:extLst>
            </p:cNvPr>
            <p:cNvSpPr txBox="1"/>
            <p:nvPr/>
          </p:nvSpPr>
          <p:spPr>
            <a:xfrm>
              <a:off x="1720193" y="1571590"/>
              <a:ext cx="942652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i="0" u="none" strike="noStrike" dirty="0">
                  <a:solidFill>
                    <a:srgbClr val="C39F3F"/>
                  </a:solidFill>
                  <a:effectLst/>
                  <a:latin typeface="Montserrat" pitchFamily="2" charset="77"/>
                </a:rPr>
                <a:t>Free </a:t>
              </a:r>
              <a:r>
                <a:rPr lang="en-GB" sz="4000" b="1" i="0" u="none" strike="noStrike" dirty="0" smtClean="0">
                  <a:solidFill>
                    <a:srgbClr val="C39F3F"/>
                  </a:solidFill>
                  <a:effectLst/>
                  <a:latin typeface="Montserrat" pitchFamily="2" charset="77"/>
                </a:rPr>
                <a:t>Loan of Thermal Camera</a:t>
              </a:r>
              <a:endParaRPr lang="en-GB" sz="4000" b="1" i="0" u="none" strike="noStrike" dirty="0">
                <a:solidFill>
                  <a:srgbClr val="C39F3F"/>
                </a:solidFill>
                <a:effectLst/>
                <a:latin typeface="Montserrat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793CD6B-867E-C8F1-1F3D-F7AD66D148B7}"/>
                </a:ext>
              </a:extLst>
            </p:cNvPr>
            <p:cNvSpPr txBox="1"/>
            <p:nvPr/>
          </p:nvSpPr>
          <p:spPr>
            <a:xfrm>
              <a:off x="185057" y="2337430"/>
              <a:ext cx="12063875" cy="4585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0" i="0" u="none" strike="noStrike" dirty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Would </a:t>
              </a:r>
              <a:r>
                <a:rPr lang="en-GB" sz="2400" dirty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you like to ‘see’ where heat is leaking out of your home?</a:t>
              </a:r>
            </a:p>
            <a:p>
              <a:pPr algn="ctr"/>
              <a:r>
                <a:rPr lang="en-GB" sz="2200" b="0" i="0" u="none" strike="noStrike" dirty="0" smtClean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You can </a:t>
              </a:r>
              <a:r>
                <a:rPr lang="en-GB" sz="2200" b="0" i="0" u="none" strike="noStrike" dirty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use a thermal camera</a:t>
              </a:r>
              <a:r>
                <a:rPr lang="en-GB" sz="2200" dirty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to help </a:t>
              </a:r>
              <a:r>
                <a:rPr lang="en-GB" sz="2200" dirty="0" smtClean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identify the </a:t>
              </a:r>
              <a:r>
                <a:rPr lang="en-GB" sz="2200" dirty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hot </a:t>
              </a:r>
              <a:r>
                <a:rPr lang="en-GB" sz="2200" dirty="0" smtClean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spots and draughts.</a:t>
              </a:r>
              <a:endParaRPr lang="en-GB" sz="22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r>
                <a:rPr lang="en-GB" sz="2200" dirty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If you would like </a:t>
              </a:r>
              <a:r>
                <a:rPr lang="en-GB" sz="2200" dirty="0" smtClean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to borrow </a:t>
              </a:r>
              <a:r>
                <a:rPr lang="en-GB" sz="2200" b="1" dirty="0" smtClean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FREE the camera </a:t>
              </a:r>
              <a:r>
                <a:rPr lang="en-GB" sz="2200" dirty="0">
                  <a:solidFill>
                    <a:srgbClr val="C39F3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email your details to </a:t>
              </a:r>
              <a:r>
                <a:rPr lang="en-GB" sz="2400" u="sng" dirty="0">
                  <a:latin typeface="Roboto" panose="02000000000000000000"/>
                  <a:hlinkClick r:id="rId4"/>
                </a:rPr>
                <a:t>admin@bishopswaltham-pc.gov.uk</a:t>
              </a:r>
              <a:endParaRPr lang="en-GB" sz="2000" dirty="0">
                <a:solidFill>
                  <a:srgbClr val="C39F3F"/>
                </a:solidFill>
                <a:latin typeface="Roboto" panose="0200000000000000000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endParaRPr lang="en-GB" sz="2000" i="1" dirty="0">
                <a:solidFill>
                  <a:srgbClr val="C39F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r>
                <a:rPr lang="en-GB" sz="2000" b="0" i="1" u="none" strike="noStrike" dirty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Simple changes save money and </a:t>
              </a:r>
              <a:r>
                <a:rPr lang="en-GB" sz="2000" b="0" i="1" u="none" strike="noStrike" dirty="0" smtClean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</a:t>
              </a:r>
              <a:r>
                <a:rPr lang="en-GB" sz="2000" b="0" i="1" u="none" strike="noStrike" baseline="-25000" dirty="0" smtClean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lang="en-GB" sz="2000" b="0" i="1" u="none" strike="noStrike" dirty="0" smtClean="0">
                  <a:solidFill>
                    <a:srgbClr val="C39F3F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</a:t>
              </a:r>
              <a:endParaRPr lang="en-GB" sz="2000" b="0" i="1" u="none" strike="noStrike" dirty="0">
                <a:solidFill>
                  <a:srgbClr val="C39F3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14" name="Picture 13" descr="A heat exchanger with a window&#10;&#10;Description automatically generated with medium confidence">
            <a:extLst>
              <a:ext uri="{FF2B5EF4-FFF2-40B4-BE49-F238E27FC236}">
                <a16:creationId xmlns="" xmlns:a16="http://schemas.microsoft.com/office/drawing/2014/main" id="{F20191DA-D982-BFC0-6CCD-A11660612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809" y="3895076"/>
            <a:ext cx="2753124" cy="2064843"/>
          </a:xfrm>
          <a:prstGeom prst="rect">
            <a:avLst/>
          </a:prstGeom>
        </p:spPr>
      </p:pic>
      <p:sp>
        <p:nvSpPr>
          <p:cNvPr id="15" name="AutoShape 2">
            <a:extLst>
              <a:ext uri="{FF2B5EF4-FFF2-40B4-BE49-F238E27FC236}">
                <a16:creationId xmlns="" xmlns:a16="http://schemas.microsoft.com/office/drawing/2014/main" id="{E17D938E-9CDE-4BBB-5770-14540AE3AD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 descr="A infrared image of a building&#10;&#10;Description automatically generated">
            <a:extLst>
              <a:ext uri="{FF2B5EF4-FFF2-40B4-BE49-F238E27FC236}">
                <a16:creationId xmlns="" xmlns:a16="http://schemas.microsoft.com/office/drawing/2014/main" id="{7CD4FBBE-B747-639A-1142-27FF2B489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35" y="3881599"/>
            <a:ext cx="2771093" cy="2078320"/>
          </a:xfrm>
          <a:prstGeom prst="rect">
            <a:avLst/>
          </a:prstGeom>
        </p:spPr>
      </p:pic>
      <p:pic>
        <p:nvPicPr>
          <p:cNvPr id="19" name="Picture 18" descr="A house with a heat-spectrum&#10;&#10;Description automatically generated with medium confidence">
            <a:extLst>
              <a:ext uri="{FF2B5EF4-FFF2-40B4-BE49-F238E27FC236}">
                <a16:creationId xmlns="" xmlns:a16="http://schemas.microsoft.com/office/drawing/2014/main" id="{A6E27466-572E-4E17-3376-E18ED7064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172" y="3825772"/>
            <a:ext cx="2845529" cy="2134147"/>
          </a:xfrm>
          <a:prstGeom prst="rect">
            <a:avLst/>
          </a:prstGeom>
        </p:spPr>
      </p:pic>
      <p:pic>
        <p:nvPicPr>
          <p:cNvPr id="16" name="Picture 15" descr="C:\Users\Ellie\Documents\Climate\Greening BW\GreeningBW.jpg"/>
          <p:cNvPicPr/>
          <p:nvPr/>
        </p:nvPicPr>
        <p:blipFill rotWithShape="1">
          <a:blip r:embed="rId8"/>
          <a:srcRect l="6588" t="5762" r="8235" b="6102"/>
          <a:stretch/>
        </p:blipFill>
        <p:spPr bwMode="auto">
          <a:xfrm>
            <a:off x="10712741" y="94890"/>
            <a:ext cx="1208960" cy="162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04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39351</TotalTime>
  <Words>758</Words>
  <Application>Microsoft Office PowerPoint</Application>
  <PresentationFormat>Widescreen</PresentationFormat>
  <Paragraphs>154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Light</vt:lpstr>
      <vt:lpstr>Juice ITC</vt:lpstr>
      <vt:lpstr>Montserrat</vt:lpstr>
      <vt:lpstr>Roboto</vt:lpstr>
      <vt:lpstr>Wingdings</vt:lpstr>
      <vt:lpstr>Office Theme</vt:lpstr>
      <vt:lpstr>1_Office Theme</vt:lpstr>
      <vt:lpstr>A Community Group working with the Parish Council to make our town even better.  </vt:lpstr>
      <vt:lpstr>Bishop’s Waltham’s Greening Campaign</vt:lpstr>
      <vt:lpstr>PowerPoint Presentation</vt:lpstr>
      <vt:lpstr>PowerPoint Presentation</vt:lpstr>
      <vt:lpstr> Progress to date:</vt:lpstr>
      <vt:lpstr> Progress to date:</vt:lpstr>
      <vt:lpstr>PowerPoint Presentation</vt:lpstr>
      <vt:lpstr> Progress to date:</vt:lpstr>
      <vt:lpstr>Bishop’s Waltham</vt:lpstr>
      <vt:lpstr>PowerPoint Presentation</vt:lpstr>
      <vt:lpstr> Progress to date:</vt:lpstr>
      <vt:lpstr> Progress to date:</vt:lpstr>
      <vt:lpstr>PowerPoint Presentation</vt:lpstr>
      <vt:lpstr> Progress to date:</vt:lpstr>
      <vt:lpstr>PowerPoint Presentation</vt:lpstr>
      <vt:lpstr> Progress to date:</vt:lpstr>
      <vt:lpstr> Progress to date:</vt:lpstr>
      <vt:lpstr>PowerPoint Presentation</vt:lpstr>
      <vt:lpstr>  Sustainable Bishop’s Waltham’s  Rethinking Rubbish !  Up-Cycling Competition Launch</vt:lpstr>
      <vt:lpstr> 2025 Come and find us at:</vt:lpstr>
      <vt:lpstr>Bishop’s Waltham’s Greening Campaign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Kissane</dc:creator>
  <cp:lastModifiedBy>Ellie</cp:lastModifiedBy>
  <cp:revision>106</cp:revision>
  <cp:lastPrinted>2025-01-19T09:38:32Z</cp:lastPrinted>
  <dcterms:created xsi:type="dcterms:W3CDTF">2024-08-21T21:25:31Z</dcterms:created>
  <dcterms:modified xsi:type="dcterms:W3CDTF">2025-03-19T10:46:57Z</dcterms:modified>
</cp:coreProperties>
</file>